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65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4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6826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52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565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619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060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09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63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022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89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877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00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347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683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463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A321F-5B71-4F26-9B23-C0ED5B6DBA6F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18CF5B1-17B1-4872-854B-5972FD253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835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9C3C4-4F2B-444A-A4F4-150CC3CC07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7399" y="1600199"/>
            <a:ext cx="8915399" cy="226278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300" dirty="0"/>
              <a:t>MIS665 – Business Analytics / Data Mining Final Project</a:t>
            </a:r>
            <a:br>
              <a:rPr lang="en-US" sz="5300" dirty="0"/>
            </a:br>
            <a:br>
              <a:rPr lang="en-US" sz="1800" dirty="0"/>
            </a:br>
            <a:r>
              <a:rPr lang="en-US" sz="2200" dirty="0"/>
              <a:t>Analysis of IMDB movie dataset using a variety of machine learning models including Regression, Classification, and Clustering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4C53FD-BE87-4BC9-8E39-315EC6B38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58715"/>
            <a:ext cx="8915399" cy="1726061"/>
          </a:xfrm>
        </p:spPr>
        <p:txBody>
          <a:bodyPr>
            <a:normAutofit fontScale="40000" lnSpcReduction="20000"/>
          </a:bodyPr>
          <a:lstStyle/>
          <a:p>
            <a:r>
              <a:rPr lang="en-US" sz="5600" dirty="0"/>
              <a:t>Josh Barlow</a:t>
            </a:r>
          </a:p>
          <a:p>
            <a:r>
              <a:rPr lang="en-US" sz="5600" b="1" dirty="0"/>
              <a:t>K-State Honor Code "On my honor, as a student, I have neither given nor received unauthorized aid on this academic work.“</a:t>
            </a:r>
          </a:p>
          <a:p>
            <a:endParaRPr lang="en-US" b="1" dirty="0"/>
          </a:p>
          <a:p>
            <a:r>
              <a:rPr lang="en-US" sz="4000" b="1" u="sng" dirty="0"/>
              <a:t>Note that all red tabs on the left side have a sound button that contains audio.</a:t>
            </a:r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slide1">
            <a:hlinkClick r:id="" action="ppaction://media"/>
            <a:extLst>
              <a:ext uri="{FF2B5EF4-FFF2-40B4-BE49-F238E27FC236}">
                <a16:creationId xmlns:a16="http://schemas.microsoft.com/office/drawing/2014/main" id="{684ADE9A-C751-4337-8BB1-282950B23E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1737" y="4385605"/>
            <a:ext cx="735888" cy="73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8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ABA5D-EFC6-4EB5-A665-7A1656809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FBE8E-CD60-42EF-B6A1-134A7898F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Step: Data preparation</a:t>
            </a:r>
          </a:p>
          <a:p>
            <a:pPr lvl="1"/>
            <a:r>
              <a:rPr lang="en-US" dirty="0"/>
              <a:t>Removed columns that did not prove to be significant in the previous project</a:t>
            </a:r>
          </a:p>
          <a:p>
            <a:pPr lvl="1"/>
            <a:r>
              <a:rPr lang="en-US" dirty="0"/>
              <a:t>Created category column that scored 1-4 based on </a:t>
            </a:r>
            <a:r>
              <a:rPr lang="en-US" dirty="0" err="1"/>
              <a:t>imdb_score</a:t>
            </a:r>
            <a:endParaRPr lang="en-US" dirty="0"/>
          </a:p>
          <a:p>
            <a:pPr lvl="1"/>
            <a:r>
              <a:rPr lang="en-US" dirty="0"/>
              <a:t>Reassigned values 1-5 to content rating (children’s movies up to adult movies)</a:t>
            </a:r>
          </a:p>
          <a:p>
            <a:pPr lvl="1"/>
            <a:r>
              <a:rPr lang="en-US" dirty="0"/>
              <a:t>Removed any rows that had null values</a:t>
            </a:r>
          </a:p>
          <a:p>
            <a:pPr lvl="1"/>
            <a:r>
              <a:rPr lang="en-US" dirty="0"/>
              <a:t>Moved </a:t>
            </a:r>
            <a:r>
              <a:rPr lang="en-US" dirty="0" err="1"/>
              <a:t>imdb_score</a:t>
            </a:r>
            <a:r>
              <a:rPr lang="en-US" dirty="0"/>
              <a:t> column to the front (I like doing this because when you plot a correlation heat map, it makes the y-variable (</a:t>
            </a:r>
            <a:r>
              <a:rPr lang="en-US" dirty="0" err="1"/>
              <a:t>imdb_score</a:t>
            </a:r>
            <a:r>
              <a:rPr lang="en-US" dirty="0"/>
              <a:t>) the far left column)</a:t>
            </a:r>
          </a:p>
        </p:txBody>
      </p:sp>
      <p:pic>
        <p:nvPicPr>
          <p:cNvPr id="4" name="slide2">
            <a:hlinkClick r:id="" action="ppaction://media"/>
            <a:extLst>
              <a:ext uri="{FF2B5EF4-FFF2-40B4-BE49-F238E27FC236}">
                <a16:creationId xmlns:a16="http://schemas.microsoft.com/office/drawing/2014/main" id="{420BB34E-3447-42EC-8AE1-C2C70BFEB8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515" y="709417"/>
            <a:ext cx="550473" cy="55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103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7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E4A966-B4C1-429F-81F5-0AF5BD10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en-US"/>
              <a:t>Regression Analysis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C80CD01-1DCA-4E2A-9572-61D538274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Ran ordinary least squares, lasso, and random forest regression models</a:t>
            </a:r>
          </a:p>
          <a:p>
            <a:pPr>
              <a:lnSpc>
                <a:spcPct val="90000"/>
              </a:lnSpc>
            </a:pPr>
            <a:r>
              <a:rPr lang="en-US" dirty="0"/>
              <a:t>Ran multiple models using all 14 variables that were remaining and ran models using only the top 5 variables</a:t>
            </a:r>
          </a:p>
          <a:p>
            <a:pPr>
              <a:lnSpc>
                <a:spcPct val="90000"/>
              </a:lnSpc>
            </a:pPr>
            <a:r>
              <a:rPr lang="en-US" dirty="0"/>
              <a:t>Random Forest was by far the most accurate (photo shows that results of the random forest model using all 14 variables)</a:t>
            </a:r>
          </a:p>
          <a:p>
            <a:pPr>
              <a:lnSpc>
                <a:spcPct val="90000"/>
              </a:lnSpc>
            </a:pPr>
            <a:r>
              <a:rPr lang="en-US" dirty="0"/>
              <a:t>Random Forest model with 5 variables still had an r-squared on the training data of 0.917</a:t>
            </a:r>
          </a:p>
        </p:txBody>
      </p:sp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07025167-77F7-4FCA-8F68-3990AAE125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916" y="972482"/>
            <a:ext cx="5451627" cy="4592995"/>
          </a:xfrm>
          <a:prstGeom prst="rect">
            <a:avLst/>
          </a:prstGeom>
        </p:spPr>
      </p:pic>
      <p:sp>
        <p:nvSpPr>
          <p:cNvPr id="35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slide3">
            <a:hlinkClick r:id="" action="ppaction://media"/>
            <a:extLst>
              <a:ext uri="{FF2B5EF4-FFF2-40B4-BE49-F238E27FC236}">
                <a16:creationId xmlns:a16="http://schemas.microsoft.com/office/drawing/2014/main" id="{753980C0-F05A-4AD2-AF57-1834892CF2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6776" y="60825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76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6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234147-D9BF-4A20-83C6-54328A9A3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en-US" dirty="0"/>
              <a:t>Classification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D9C29050-FCA2-4EBC-AB90-556AD9853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Created category column based on IMDB score</a:t>
            </a:r>
          </a:p>
          <a:p>
            <a:r>
              <a:rPr lang="en-US" dirty="0"/>
              <a:t>Decision Tree (.688 accuracy), KNN (.582), Logistic Regression Classifier (.687), Random Forest Classification (.777)</a:t>
            </a:r>
          </a:p>
          <a:p>
            <a:r>
              <a:rPr lang="en-US" dirty="0"/>
              <a:t>Ran 10-Fold Cross Validation on logistic regression classifier – verified 0.66-0.71</a:t>
            </a:r>
          </a:p>
          <a:p>
            <a:r>
              <a:rPr lang="en-US" dirty="0" err="1"/>
              <a:t>SelectKBest</a:t>
            </a:r>
            <a:r>
              <a:rPr lang="en-US" dirty="0"/>
              <a:t> Feature Selection determined gross, </a:t>
            </a:r>
            <a:r>
              <a:rPr lang="en-US" dirty="0" err="1"/>
              <a:t>num_voted_users</a:t>
            </a:r>
            <a:r>
              <a:rPr lang="en-US" dirty="0"/>
              <a:t>, and budget were important</a:t>
            </a:r>
          </a:p>
          <a:p>
            <a:r>
              <a:rPr lang="en-US" dirty="0"/>
              <a:t>Decision Tree Classification using these variables had 0.644 accuracy</a:t>
            </a:r>
          </a:p>
          <a:p>
            <a:endParaRPr lang="en-US" dirty="0"/>
          </a:p>
        </p:txBody>
      </p:sp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36A9E5C7-7026-4AD2-B967-4C37A9A8FD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916" y="1769782"/>
            <a:ext cx="5953031" cy="3274166"/>
          </a:xfrm>
          <a:prstGeom prst="rect">
            <a:avLst/>
          </a:prstGeom>
        </p:spPr>
      </p:pic>
      <p:sp>
        <p:nvSpPr>
          <p:cNvPr id="23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slide4">
            <a:hlinkClick r:id="" action="ppaction://media"/>
            <a:extLst>
              <a:ext uri="{FF2B5EF4-FFF2-40B4-BE49-F238E27FC236}">
                <a16:creationId xmlns:a16="http://schemas.microsoft.com/office/drawing/2014/main" id="{CB28C30A-70A0-4AB1-AC92-CA41F1CB93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5542" y="607067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79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7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88B2E-07E6-496C-93D1-37FB9E6D4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en-US" dirty="0"/>
              <a:t>Clustering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0182741D-6231-42D6-9F6D-C5CFA439D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Elbow method showed that somewhere around 3-4 clusters was appropriate</a:t>
            </a:r>
          </a:p>
          <a:p>
            <a:r>
              <a:rPr lang="en-US" dirty="0"/>
              <a:t>Normalized data</a:t>
            </a:r>
          </a:p>
          <a:p>
            <a:r>
              <a:rPr lang="en-US" dirty="0"/>
              <a:t>Clustered using K-Means with a model that included </a:t>
            </a:r>
            <a:r>
              <a:rPr lang="en-US" dirty="0" err="1"/>
              <a:t>imdb_score</a:t>
            </a:r>
            <a:r>
              <a:rPr lang="en-US" dirty="0"/>
              <a:t> and one that included category</a:t>
            </a:r>
          </a:p>
          <a:p>
            <a:pPr lvl="1"/>
            <a:r>
              <a:rPr lang="en-US" dirty="0"/>
              <a:t>both showed duration, </a:t>
            </a:r>
            <a:r>
              <a:rPr lang="en-US" dirty="0" err="1"/>
              <a:t>num_voted_users</a:t>
            </a:r>
            <a:r>
              <a:rPr lang="en-US" dirty="0"/>
              <a:t>, </a:t>
            </a:r>
            <a:r>
              <a:rPr lang="en-US" dirty="0" err="1"/>
              <a:t>content_rating</a:t>
            </a:r>
            <a:r>
              <a:rPr lang="en-US" dirty="0"/>
              <a:t>, and budget may be important</a:t>
            </a:r>
          </a:p>
          <a:p>
            <a:pPr marL="344488" lvl="1" indent="-344488"/>
            <a:r>
              <a:rPr lang="en-US" sz="1800" dirty="0"/>
              <a:t>Hierarchical clustering with Agglomerative method got basically the same results</a:t>
            </a:r>
          </a:p>
        </p:txBody>
      </p:sp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FFA6ADEC-4C0D-4A20-A859-17684D72B4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916" y="1326837"/>
            <a:ext cx="5451627" cy="3884284"/>
          </a:xfrm>
          <a:prstGeom prst="rect">
            <a:avLst/>
          </a:prstGeom>
        </p:spPr>
      </p:pic>
      <p:sp>
        <p:nvSpPr>
          <p:cNvPr id="23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slide5">
            <a:hlinkClick r:id="" action="ppaction://media"/>
            <a:extLst>
              <a:ext uri="{FF2B5EF4-FFF2-40B4-BE49-F238E27FC236}">
                <a16:creationId xmlns:a16="http://schemas.microsoft.com/office/drawing/2014/main" id="{9F56C0B1-F089-4677-BE23-957284C9A7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6776" y="60825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8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0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EEADB-9CE6-4411-B8CD-58F3C8C0A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Storytelling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EF264-073B-4EAD-BD78-71984A05E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671" y="1435509"/>
            <a:ext cx="10333703" cy="503411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Based on the cluster analysis, there is evidence that potentially:</a:t>
            </a:r>
          </a:p>
          <a:p>
            <a:pPr lvl="1"/>
            <a:r>
              <a:rPr lang="en-US" dirty="0"/>
              <a:t>the longer the duration of the movie, the higher the </a:t>
            </a:r>
            <a:r>
              <a:rPr lang="en-US" dirty="0" err="1"/>
              <a:t>imdb_score</a:t>
            </a:r>
            <a:r>
              <a:rPr lang="en-US" dirty="0"/>
              <a:t> can be</a:t>
            </a:r>
          </a:p>
          <a:p>
            <a:pPr lvl="1"/>
            <a:r>
              <a:rPr lang="en-US" dirty="0"/>
              <a:t>the more critics for review, the higher the </a:t>
            </a:r>
            <a:r>
              <a:rPr lang="en-US" dirty="0" err="1"/>
              <a:t>imdb_score</a:t>
            </a:r>
            <a:endParaRPr lang="en-US" dirty="0"/>
          </a:p>
          <a:p>
            <a:pPr lvl="1"/>
            <a:r>
              <a:rPr lang="en-US" dirty="0"/>
              <a:t>content rating may affect </a:t>
            </a:r>
            <a:r>
              <a:rPr lang="en-US" dirty="0" err="1"/>
              <a:t>imdb_score</a:t>
            </a:r>
            <a:r>
              <a:rPr lang="en-US" dirty="0"/>
              <a:t> - movies somewhere between PG-13 and R seem to have higher ratings</a:t>
            </a:r>
          </a:p>
          <a:p>
            <a:pPr lvl="1"/>
            <a:r>
              <a:rPr lang="en-US" dirty="0"/>
              <a:t>the higher the budget, the higher the </a:t>
            </a:r>
            <a:r>
              <a:rPr lang="en-US" dirty="0" err="1"/>
              <a:t>imdb_score</a:t>
            </a:r>
            <a:r>
              <a:rPr lang="en-US" dirty="0"/>
              <a:t> (movies in the highest rating clusters had nearly twice the budget as the other clusters)</a:t>
            </a:r>
          </a:p>
          <a:p>
            <a:pPr lvl="1"/>
            <a:r>
              <a:rPr lang="en-US" dirty="0"/>
              <a:t>the higher the number of voted users, the higher the </a:t>
            </a:r>
            <a:r>
              <a:rPr lang="en-US" dirty="0" err="1"/>
              <a:t>imdb</a:t>
            </a:r>
            <a:r>
              <a:rPr lang="en-US" dirty="0"/>
              <a:t> score</a:t>
            </a:r>
          </a:p>
          <a:p>
            <a:r>
              <a:rPr lang="en-US" dirty="0"/>
              <a:t>The random forest classifier is by far the most accurate to use for classification. I was able to achieve around a 74% accuracy with it. All of the classifiers seem to have trouble differentiating the bad movies though.</a:t>
            </a:r>
          </a:p>
          <a:p>
            <a:r>
              <a:rPr lang="en-US" dirty="0"/>
              <a:t>Random Forest was also significantly better than the other methods for regression analysis. Using all 14 variables that I narrowed down to, I was able to get a 91.7% r-squared which is very good. This shows that it may be very possible to predict how well a movie will be rated based on these variables. Even dropping down to </a:t>
            </a:r>
            <a:r>
              <a:rPr lang="en-US" dirty="0" err="1"/>
              <a:t>num_voted_users</a:t>
            </a:r>
            <a:r>
              <a:rPr lang="en-US" dirty="0"/>
              <a:t>, budget, duration, </a:t>
            </a:r>
            <a:r>
              <a:rPr lang="en-US" dirty="0" err="1"/>
              <a:t>num_user_for_reviews</a:t>
            </a:r>
            <a:r>
              <a:rPr lang="en-US" dirty="0"/>
              <a:t>, gross, I still had a 90% r-squared.</a:t>
            </a:r>
          </a:p>
          <a:p>
            <a:endParaRPr lang="en-US" dirty="0"/>
          </a:p>
        </p:txBody>
      </p:sp>
      <p:pic>
        <p:nvPicPr>
          <p:cNvPr id="4" name="slide6">
            <a:hlinkClick r:id="" action="ppaction://media"/>
            <a:extLst>
              <a:ext uri="{FF2B5EF4-FFF2-40B4-BE49-F238E27FC236}">
                <a16:creationId xmlns:a16="http://schemas.microsoft.com/office/drawing/2014/main" id="{F52A8494-46C3-4957-BEF7-C8AC565382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7642" y="74919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30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3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571</Words>
  <Application>Microsoft Office PowerPoint</Application>
  <PresentationFormat>Widescreen</PresentationFormat>
  <Paragraphs>39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Wisp</vt:lpstr>
      <vt:lpstr>MIS665 – Business Analytics / Data Mining Final Project  Analysis of IMDB movie dataset using a variety of machine learning models including Regression, Classification, and Clustering</vt:lpstr>
      <vt:lpstr>Introduction</vt:lpstr>
      <vt:lpstr>Regression Analysis</vt:lpstr>
      <vt:lpstr>Classification</vt:lpstr>
      <vt:lpstr>Clustering</vt:lpstr>
      <vt:lpstr>Storytelling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MIS665 – Business Analytics / Data Mining Final Project Analysis of IMDB movie dataset using a variety of machine learning models including Regression, Classification, and Clustering</dc:title>
  <dc:creator>Josh Barlow</dc:creator>
  <cp:lastModifiedBy>Josh Barlow</cp:lastModifiedBy>
  <cp:revision>9</cp:revision>
  <dcterms:created xsi:type="dcterms:W3CDTF">2018-12-05T23:58:32Z</dcterms:created>
  <dcterms:modified xsi:type="dcterms:W3CDTF">2018-12-06T01:28:39Z</dcterms:modified>
</cp:coreProperties>
</file>